
<file path=[Content_Types].xml><?xml version="1.0" encoding="utf-8"?>
<Types xmlns="http://schemas.openxmlformats.org/package/2006/content-types">
  <Default Extension="png" ContentType="image/png"/>
  <Default Extension="jpeg" ContentType="image/jpeg"/>
  <Default Extension="m4a" ContentType="audio/unknown"/>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57" r:id="rId3"/>
    <p:sldId id="259" r:id="rId4"/>
    <p:sldId id="258" r:id="rId5"/>
    <p:sldId id="261" r:id="rId6"/>
    <p:sldId id="266" r:id="rId7"/>
    <p:sldId id="267" r:id="rId8"/>
    <p:sldId id="268" r:id="rId9"/>
    <p:sldId id="269" r:id="rId10"/>
    <p:sldId id="263" r:id="rId11"/>
    <p:sldId id="260" r:id="rId12"/>
    <p:sldId id="264" r:id="rId13"/>
    <p:sldId id="262" r:id="rId1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7" autoAdjust="0"/>
    <p:restoredTop sz="49149" autoAdjust="0"/>
  </p:normalViewPr>
  <p:slideViewPr>
    <p:cSldViewPr>
      <p:cViewPr varScale="1">
        <p:scale>
          <a:sx n="50" d="100"/>
          <a:sy n="50" d="100"/>
        </p:scale>
        <p:origin x="-1195" y="-77"/>
      </p:cViewPr>
      <p:guideLst>
        <p:guide orient="horz" pos="1800"/>
        <p:guide pos="2880"/>
      </p:guideLst>
    </p:cSldViewPr>
  </p:slideViewPr>
  <p:outlineViewPr>
    <p:cViewPr>
      <p:scale>
        <a:sx n="33" d="100"/>
        <a:sy n="33" d="100"/>
      </p:scale>
      <p:origin x="0" y="0"/>
    </p:cViewPr>
  </p:outlineViewPr>
  <p:notesTextViewPr>
    <p:cViewPr>
      <p:scale>
        <a:sx n="3" d="2"/>
        <a:sy n="3" d="2"/>
      </p:scale>
      <p:origin x="0" y="658"/>
    </p:cViewPr>
  </p:notesText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1\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r>
                      <a:rPr lang="en-US"/>
                      <a:t>   </a:t>
                    </a:r>
                    <a:r>
                      <a:rPr lang="en-US" smtClean="0"/>
                      <a:t>Scope </a:t>
                    </a:r>
                    <a:r>
                      <a:rPr lang="en-US" sz="1200" b="0" i="0" u="none" strike="noStrike" baseline="0" smtClean="0">
                        <a:effectLst/>
                      </a:rPr>
                      <a:t>*</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0-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1-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xmlns:c16r2="http://schemas.microsoft.com/office/drawing/2015/06/chart">
            <c:ext xmlns:c16="http://schemas.microsoft.com/office/drawing/2014/chart" uri="{C3380CC4-5D6E-409C-BE32-E72D297353CC}">
              <c16:uniqueId val="{00000002-CBD6-47AD-B68C-CF16D1E4DC04}"/>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2.688984829058284E-2"/>
                  <c:y val="-7.0622716278112299E-2"/>
                </c:manualLayout>
              </c:layout>
              <c:tx>
                <c:rich>
                  <a:bodyPr/>
                  <a:lstStyle/>
                  <a:p>
                    <a:r>
                      <a:rPr lang="en-US" dirty="0"/>
                      <a:t>   Analysis/Software </a:t>
                    </a:r>
                    <a:r>
                      <a:rPr lang="en-US" dirty="0" smtClean="0"/>
                      <a:t>Requirements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3-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4-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05-CBD6-47AD-B68C-CF16D1E4DC04}"/>
            </c:ext>
          </c:extLst>
        </c:ser>
        <c:ser>
          <c:idx val="3"/>
          <c:order val="2"/>
          <c:tx>
            <c:strRef>
              <c:f>Sheet1!$A$8</c:f>
              <c:strCache>
                <c:ptCount val="1"/>
                <c:pt idx="0">
                  <c:v>   Design, Development, &amp; Testing in four 2-week sprints</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6-CBD6-47AD-B68C-CF16D1E4DC04}"/>
                </c:ext>
                <c:ext xmlns:c15="http://schemas.microsoft.com/office/drawing/2012/chart" uri="{CE6537A1-D6FC-4f65-9D91-7224C49458BB}"/>
              </c:extLst>
            </c:dLbl>
            <c:dLbl>
              <c:idx val="1"/>
              <c:layout>
                <c:manualLayout>
                  <c:x val="-0.12975706693517036"/>
                  <c:y val="-8.2014049714373968E-2"/>
                </c:manualLayout>
              </c:layout>
              <c:tx>
                <c:rich>
                  <a:bodyPr/>
                  <a:lstStyle/>
                  <a:p>
                    <a:r>
                      <a:rPr lang="en-US" dirty="0"/>
                      <a:t>   Design, Development, &amp; Testing in four 2-week </a:t>
                    </a:r>
                    <a:r>
                      <a:rPr lang="en-US" dirty="0" smtClean="0"/>
                      <a:t>sprints </a:t>
                    </a:r>
                    <a:r>
                      <a:rPr lang="en-US" sz="1200" b="0" i="0" u="none" strike="noStrike" baseline="0" dirty="0" smtClean="0">
                        <a:effectLst/>
                      </a:rPr>
                      <a:t>† </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7-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(Sheet1!$C$8,Sheet1!$E$8)</c:f>
              <c:numCache>
                <c:formatCode>m/d/yyyy</c:formatCode>
                <c:ptCount val="2"/>
                <c:pt idx="0">
                  <c:v>42440</c:v>
                </c:pt>
                <c:pt idx="1">
                  <c:v>42474</c:v>
                </c:pt>
              </c:numCache>
            </c:numRef>
          </c:xVal>
          <c:yVal>
            <c:numRef>
              <c:f>(Sheet1!$D$8,Sheet1!$F$8)</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08-CBD6-47AD-B68C-CF16D1E4DC04}"/>
            </c:ext>
          </c:extLst>
        </c:ser>
        <c:ser>
          <c:idx val="5"/>
          <c:order val="3"/>
          <c:tx>
            <c:strRef>
              <c:f>Sheet1!$A$11</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9-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A-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0B-CBD6-47AD-B68C-CF16D1E4DC04}"/>
            </c:ext>
          </c:extLst>
        </c:ser>
        <c:ser>
          <c:idx val="7"/>
          <c:order val="4"/>
          <c:tx>
            <c:strRef>
              <c:f>Sheet1!$A$13</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C-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D-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(Sheet1!$C$13,Sheet1!$E$13)</c:f>
              <c:numCache>
                <c:formatCode>m/d/yyyy</c:formatCode>
                <c:ptCount val="2"/>
                <c:pt idx="0">
                  <c:v>42479</c:v>
                </c:pt>
                <c:pt idx="1">
                  <c:v>42483</c:v>
                </c:pt>
              </c:numCache>
            </c:numRef>
          </c:xVal>
          <c:yVal>
            <c:numRef>
              <c:f>(Sheet1!$D$13,Sheet1!$F$13)</c:f>
              <c:numCache>
                <c:formatCode>0.00</c:formatCode>
                <c:ptCount val="2"/>
                <c:pt idx="0">
                  <c:v>2</c:v>
                </c:pt>
                <c:pt idx="1">
                  <c:v>2</c:v>
                </c:pt>
              </c:numCache>
            </c:numRef>
          </c:yVal>
          <c:smooth val="0"/>
          <c:extLst xmlns:c16r2="http://schemas.microsoft.com/office/drawing/2015/06/chart">
            <c:ext xmlns:c16="http://schemas.microsoft.com/office/drawing/2014/chart" uri="{C3380CC4-5D6E-409C-BE32-E72D297353CC}">
              <c16:uniqueId val="{0000000E-CBD6-47AD-B68C-CF16D1E4DC04}"/>
            </c:ext>
          </c:extLst>
        </c:ser>
        <c:ser>
          <c:idx val="8"/>
          <c:order val="5"/>
          <c:tx>
            <c:strRef>
              <c:f>Sheet1!$A$14</c:f>
              <c:strCache>
                <c:ptCount val="1"/>
                <c:pt idx="0">
                  <c:v>   Post Implementation Review</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F-CBD6-47AD-B68C-CF16D1E4DC04}"/>
                </c:ext>
                <c:ext xmlns:c15="http://schemas.microsoft.com/office/drawing/2012/chart" uri="{CE6537A1-D6FC-4f65-9D91-7224C49458BB}"/>
              </c:extLst>
            </c:dLbl>
            <c:dLbl>
              <c:idx val="1"/>
              <c:layout/>
              <c:tx>
                <c:rich>
                  <a:bodyPr/>
                  <a:lstStyle/>
                  <a:p>
                    <a:r>
                      <a:rPr lang="en-US"/>
                      <a:t>   Post Implementation </a:t>
                    </a:r>
                    <a:r>
                      <a:rPr lang="en-US" smtClean="0"/>
                      <a:t>Review </a:t>
                    </a:r>
                    <a:r>
                      <a:rPr lang="en-US" sz="1200" b="0" i="0" u="none" strike="noStrike" baseline="0" smtClean="0">
                        <a:effectLst/>
                      </a:rPr>
                      <a:t>*</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0-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(Sheet1!$C$14,Sheet1!$E$14)</c:f>
              <c:numCache>
                <c:formatCode>m/d/yyyy</c:formatCode>
                <c:ptCount val="2"/>
                <c:pt idx="0">
                  <c:v>42483</c:v>
                </c:pt>
                <c:pt idx="1">
                  <c:v>42486</c:v>
                </c:pt>
              </c:numCache>
            </c:numRef>
          </c:xVal>
          <c:yVal>
            <c:numRef>
              <c:f>(Sheet1!$D$14,Sheet1!$F$14)</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1-CBD6-47AD-B68C-CF16D1E4DC04}"/>
            </c:ext>
          </c:extLst>
        </c:ser>
        <c:ser>
          <c:idx val="9"/>
          <c:order val="6"/>
          <c:tx>
            <c:strRef>
              <c:f>Sheet1!$A$15</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2-CBD6-47AD-B68C-CF16D1E4DC04}"/>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13-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(Sheet1!$C$15,Sheet1!$E$15)</c:f>
              <c:numCache>
                <c:formatCode>m/d/yyyy</c:formatCode>
                <c:ptCount val="2"/>
                <c:pt idx="0">
                  <c:v>42490</c:v>
                </c:pt>
                <c:pt idx="1">
                  <c:v>42490</c:v>
                </c:pt>
              </c:numCache>
            </c:numRef>
          </c:xVal>
          <c:yVal>
            <c:numRef>
              <c:f>(Sheet1!$D$15,Sheet1!$F$15)</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4-CBD6-47AD-B68C-CF16D1E4DC04}"/>
            </c:ext>
          </c:extLst>
        </c:ser>
        <c:ser>
          <c:idx val="10"/>
          <c:order val="7"/>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42432</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5-CBD6-47AD-B68C-CF16D1E4DC04}"/>
            </c:ext>
          </c:extLst>
        </c:ser>
        <c:ser>
          <c:idx val="2"/>
          <c:order val="8"/>
          <c:tx>
            <c:strRef>
              <c:f>Sheet1!$A$7</c:f>
              <c:strCache>
                <c:ptCount val="1"/>
                <c:pt idx="0">
                  <c:v>   Project Topic Presentation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6-CBD6-47AD-B68C-CF16D1E4DC04}"/>
                </c:ext>
                <c:ext xmlns:c15="http://schemas.microsoft.com/office/drawing/2012/chart" uri="{CE6537A1-D6FC-4f65-9D91-7224C49458BB}"/>
              </c:extLst>
            </c:dLbl>
            <c:dLbl>
              <c:idx val="1"/>
              <c:layout>
                <c:manualLayout>
                  <c:x val="-8.7960072148295168E-2"/>
                  <c:y val="4.9020762297892713E-2"/>
                </c:manualLayout>
              </c:layout>
              <c:tx>
                <c:rich>
                  <a:bodyPr/>
                  <a:lstStyle/>
                  <a:p>
                    <a:r>
                      <a:rPr lang="en-US" dirty="0"/>
                      <a:t>   Project Topic Presentation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7-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8-CBD6-47AD-B68C-CF16D1E4DC04}"/>
            </c:ext>
          </c:extLst>
        </c:ser>
        <c:ser>
          <c:idx val="11"/>
          <c:order val="9"/>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42440</c:v>
                </c:pt>
              </c:numCache>
            </c:numRef>
          </c:xVal>
          <c:yVal>
            <c:numRef>
              <c:f>(Sheet1!$D$9,Sheet1!$F$9)</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9-CBD6-47AD-B68C-CF16D1E4DC04}"/>
            </c:ext>
          </c:extLst>
        </c:ser>
        <c:ser>
          <c:idx val="4"/>
          <c:order val="10"/>
          <c:tx>
            <c:strRef>
              <c:f>Sheet1!$A$10</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A-CBD6-47AD-B68C-CF16D1E4DC04}"/>
                </c:ext>
                <c:ext xmlns:c15="http://schemas.microsoft.com/office/drawing/2012/chart" uri="{CE6537A1-D6FC-4f65-9D91-7224C49458BB}"/>
              </c:extLst>
            </c:dLbl>
            <c:dLbl>
              <c:idx val="1"/>
              <c:layout>
                <c:manualLayout>
                  <c:x val="-8.3176384230719977E-2"/>
                  <c:y val="8.7084555607019706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B-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C-CBD6-47AD-B68C-CF16D1E4DC04}"/>
            </c:ext>
          </c:extLst>
        </c:ser>
        <c:ser>
          <c:idx val="6"/>
          <c:order val="11"/>
          <c:tx>
            <c:strRef>
              <c:f>Sheet1!$A$12</c:f>
              <c:strCache>
                <c:ptCount val="1"/>
                <c:pt idx="0">
                  <c:v>   Project Progress Report Due</c:v>
                </c:pt>
              </c:strCache>
            </c:strRef>
          </c:tx>
          <c:marker>
            <c:symbol val="diamond"/>
            <c:size val="9"/>
            <c:spPr>
              <a:solidFill>
                <a:srgbClr val="00B050"/>
              </a:solidFill>
            </c:spPr>
          </c:marker>
          <c:dLbls>
            <c:dLbl>
              <c:idx val="0"/>
              <c:delete val="1"/>
              <c:extLst xmlns:c16r2="http://schemas.microsoft.com/office/drawing/2015/06/chart">
                <c:ext xmlns:c16="http://schemas.microsoft.com/office/drawing/2014/chart" uri="{C3380CC4-5D6E-409C-BE32-E72D297353CC}">
                  <c16:uniqueId val="{0000001D-CBD6-47AD-B68C-CF16D1E4DC04}"/>
                </c:ext>
                <c:ext xmlns:c15="http://schemas.microsoft.com/office/drawing/2012/chart" uri="{CE6537A1-D6FC-4f65-9D91-7224C49458BB}"/>
              </c:extLst>
            </c:dLbl>
            <c:dLbl>
              <c:idx val="1"/>
              <c:layout>
                <c:manualLayout>
                  <c:x val="-8.6243048965705407E-2"/>
                  <c:y val="7.1273223200041175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E-CBD6-47AD-B68C-CF16D1E4DC04}"/>
                </c:ext>
                <c:ext xmlns:c15="http://schemas.microsoft.com/office/drawing/2012/chart" uri="{CE6537A1-D6FC-4f65-9D91-7224C49458BB}">
                  <c15:layout/>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(Sheet1!$C$12,Sheet1!$E$12)</c:f>
              <c:numCache>
                <c:formatCode>m/d/yyyy</c:formatCode>
                <c:ptCount val="2"/>
                <c:pt idx="0">
                  <c:v>42463</c:v>
                </c:pt>
                <c:pt idx="1">
                  <c:v>42463</c:v>
                </c:pt>
              </c:numCache>
            </c:numRef>
          </c:xVal>
          <c:yVal>
            <c:numRef>
              <c:f>(Sheet1!$D$12,Sheet1!$F$12)</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F-CBD6-47AD-B68C-CF16D1E4DC04}"/>
            </c:ext>
          </c:extLst>
        </c:ser>
        <c:dLbls>
          <c:dLblPos val="t"/>
          <c:showLegendKey val="0"/>
          <c:showVal val="1"/>
          <c:showCatName val="0"/>
          <c:showSerName val="0"/>
          <c:showPercent val="0"/>
          <c:showBubbleSize val="0"/>
        </c:dLbls>
        <c:axId val="188308800"/>
        <c:axId val="189104128"/>
      </c:scatterChart>
      <c:valAx>
        <c:axId val="188308800"/>
        <c:scaling>
          <c:orientation val="minMax"/>
        </c:scaling>
        <c:delete val="0"/>
        <c:axPos val="b"/>
        <c:numFmt formatCode="m/d/yyyy" sourceLinked="1"/>
        <c:majorTickMark val="out"/>
        <c:minorTickMark val="none"/>
        <c:tickLblPos val="nextTo"/>
        <c:spPr>
          <a:noFill/>
        </c:spPr>
        <c:txPr>
          <a:bodyPr rot="5400000" vert="horz"/>
          <a:lstStyle/>
          <a:p>
            <a:pPr>
              <a:defRPr sz="900"/>
            </a:pPr>
            <a:endParaRPr lang="en-US"/>
          </a:p>
        </c:txPr>
        <c:crossAx val="189104128"/>
        <c:crosses val="autoZero"/>
        <c:crossBetween val="midCat"/>
      </c:valAx>
      <c:valAx>
        <c:axId val="189104128"/>
        <c:scaling>
          <c:orientation val="minMax"/>
        </c:scaling>
        <c:delete val="1"/>
        <c:axPos val="l"/>
        <c:majorGridlines>
          <c:spPr>
            <a:ln>
              <a:noFill/>
            </a:ln>
          </c:spPr>
        </c:majorGridlines>
        <c:numFmt formatCode="0.00" sourceLinked="1"/>
        <c:majorTickMark val="out"/>
        <c:minorTickMark val="none"/>
        <c:tickLblPos val="nextTo"/>
        <c:crossAx val="188308800"/>
        <c:crosses val="autoZero"/>
        <c:crossBetween val="midCat"/>
      </c:valAx>
      <c:spPr>
        <a:noFill/>
        <a:ln>
          <a:noFill/>
        </a:ln>
      </c:spPr>
    </c:plotArea>
    <c:plotVisOnly val="1"/>
    <c:dispBlanksAs val="gap"/>
    <c:showDLblsOverMax val="0"/>
  </c:chart>
  <c:txPr>
    <a:bodyPr/>
    <a:lstStyle/>
    <a:p>
      <a:pPr>
        <a:defRPr sz="1200">
          <a:latin typeface="+mj-l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3/13/2016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discusses the architecture</a:t>
            </a:r>
            <a:r>
              <a:rPr lang="en-US" baseline="0" dirty="0" smtClean="0"/>
              <a:t> and design of RADV, the risk adjustment data validation tool created by Team </a:t>
            </a:r>
            <a:r>
              <a:rPr lang="en-US" baseline="0" dirty="0" err="1" smtClean="0"/>
              <a:t>FHIRed</a:t>
            </a:r>
            <a:r>
              <a:rPr lang="en-US" baseline="0" dirty="0" smtClean="0"/>
              <a:t> Up.</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 additional</a:t>
            </a:r>
            <a:r>
              <a:rPr lang="en-US" baseline="0" dirty="0" smtClean="0"/>
              <a:t> details on the patient risk score indicator and charts presented to the user.</a:t>
            </a:r>
          </a:p>
          <a:p>
            <a:endParaRPr lang="en-US" dirty="0" smtClean="0"/>
          </a:p>
          <a:p>
            <a:r>
              <a:rPr lang="en-US" dirty="0" smtClean="0"/>
              <a:t>The Candidate</a:t>
            </a:r>
            <a:r>
              <a:rPr lang="en-US" baseline="0" dirty="0" smtClean="0"/>
              <a:t> HCC risk score indicator </a:t>
            </a:r>
            <a:r>
              <a:rPr lang="en-US" dirty="0" smtClean="0"/>
              <a:t>allows</a:t>
            </a:r>
            <a:r>
              <a:rPr lang="en-US" baseline="0" dirty="0" smtClean="0"/>
              <a:t> the user to quickly determine whether a patient’s candidate HCCs, if added, would have a significant, moderate or minor impact on the risk adjustment score.</a:t>
            </a:r>
          </a:p>
          <a:p>
            <a:endParaRPr lang="en-US" baseline="0" dirty="0" smtClean="0"/>
          </a:p>
          <a:p>
            <a:r>
              <a:rPr lang="en-US" baseline="0" dirty="0" smtClean="0"/>
              <a:t>The </a:t>
            </a:r>
            <a:r>
              <a:rPr lang="en-US" baseline="0" dirty="0" err="1" smtClean="0"/>
              <a:t>pareto</a:t>
            </a:r>
            <a:r>
              <a:rPr lang="en-US" baseline="0" dirty="0" smtClean="0"/>
              <a:t> chart will show the relative impact of each current HCC along with any selected candidate HCCs.</a:t>
            </a:r>
          </a:p>
          <a:p>
            <a:endParaRPr lang="en-US" baseline="0" dirty="0" smtClean="0"/>
          </a:p>
          <a:p>
            <a:r>
              <a:rPr lang="en-US" baseline="0" dirty="0" smtClean="0"/>
              <a:t>The pie chart provides another perspective of the relative impact of each current HCC along with any selected candidate HCCs.</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3269226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reach</a:t>
            </a:r>
          </a:p>
          <a:p>
            <a:r>
              <a:rPr lang="en-US" baseline="0" dirty="0" smtClean="0"/>
              <a:t>The First  2-week sprint is complete thanks to Augusto, Spiro, and Anja. The second sprint focuses on in-progress items and improvements. All team members are assisting in developing data visualizations for the next 2 week sprint.</a:t>
            </a:r>
          </a:p>
          <a:p>
            <a:r>
              <a:rPr lang="en-US" baseline="0" dirty="0" smtClean="0"/>
              <a:t>Analysis for additional features within the scope is being done on a continual basis but only approved for each sprint in the middle of the preceding sprint. – mostly by Jamie and Tala </a:t>
            </a:r>
          </a:p>
          <a:p>
            <a:r>
              <a:rPr lang="en-US" baseline="0" dirty="0" smtClean="0"/>
              <a:t>Code testing is occurring on a continual basis by Dan and other team members.</a:t>
            </a:r>
          </a:p>
          <a:p>
            <a:r>
              <a:rPr lang="en-US" baseline="0" dirty="0" smtClean="0"/>
              <a:t>Documentation will start once product is close to complete at end of the 3</a:t>
            </a:r>
            <a:r>
              <a:rPr lang="en-US" baseline="30000" dirty="0" smtClean="0"/>
              <a:t>rd</a:t>
            </a:r>
            <a:r>
              <a:rPr lang="en-US" baseline="0" dirty="0" smtClean="0"/>
              <a:t> sprint and will be completed a week after the 4</a:t>
            </a:r>
            <a:r>
              <a:rPr lang="en-US" baseline="30000" dirty="0" smtClean="0"/>
              <a:t>th</a:t>
            </a:r>
            <a:r>
              <a:rPr lang="en-US" baseline="0" dirty="0" smtClean="0"/>
              <a:t> sprint.</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7852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currently two main concerns.  The 1</a:t>
            </a:r>
            <a:r>
              <a:rPr lang="en-US" baseline="30000" dirty="0" smtClean="0"/>
              <a:t>st</a:t>
            </a:r>
            <a:r>
              <a:rPr lang="en-US" dirty="0" smtClean="0"/>
              <a:t> is how </a:t>
            </a:r>
            <a:r>
              <a:rPr lang="en-US" baseline="0" dirty="0" smtClean="0"/>
              <a:t>we ensure the doctor confirms or rejects candidate HCCs and the 2</a:t>
            </a:r>
            <a:r>
              <a:rPr lang="en-US" baseline="30000" dirty="0" smtClean="0"/>
              <a:t>nd</a:t>
            </a:r>
            <a:r>
              <a:rPr lang="en-US" baseline="0" dirty="0" smtClean="0"/>
              <a:t> deals with data visualizations. In particular we want to be sure there’s enough to impact but not overwhelm the user and make sure the charts are informative and dynamic.</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322585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13</a:t>
            </a:fld>
            <a:endParaRPr lang="en-US"/>
          </a:p>
        </p:txBody>
      </p:sp>
    </p:spTree>
    <p:extLst>
      <p:ext uri="{BB962C8B-B14F-4D97-AF65-F5344CB8AC3E}">
        <p14:creationId xmlns:p14="http://schemas.microsoft.com/office/powerpoint/2010/main" val="396915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RADV is designed to help Doctor’s, Hospitals and Insurance Companies maximize</a:t>
            </a:r>
            <a:r>
              <a:rPr lang="en-US" baseline="0" dirty="0" smtClean="0"/>
              <a:t> their risk adjusted reimbursements.  Risk adjustment uses a patients medical history to determine their level of health.  Providers who are caring for “sicker than average populations” receive greater payments.  This use case diagram identifies users of the RADV system.  Doctors and patients use the system to review a patients medical history.  The doctor will then verify any existing diagnoses.  The system then provides medical coders with data required to identify missing diagnoses and update the insurance claims data.  Hospitals and insurance companies then use this corrected data to maximize their reimbursements.</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294148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tool follows the standard three-tier architecture.  The data tier is Georgia Tech’s </a:t>
            </a:r>
            <a:r>
              <a:rPr lang="en-US" baseline="0" dirty="0" smtClean="0"/>
              <a:t>FHIR server.  The application tier consists of business logic coded in the Python language.  The presentation tier is and HTML5 website hosted on the Google App Engine platform.  CSS was used to format the page, and JavaScript code was written to interact with the Application tier.</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86177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provides more details about the architecture of the</a:t>
            </a:r>
            <a:r>
              <a:rPr lang="en-US" baseline="0" dirty="0" smtClean="0"/>
              <a:t> RADV system.  Data is stored and requested from Georgia Techs FHIR Server.  A web server merges the FHIR data with reference tables and business logic.  This produces information and data visualizations which are viewed by the end user through a website.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385938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a:t>
            </a:r>
            <a:r>
              <a:rPr lang="en-US" baseline="0" dirty="0" smtClean="0"/>
              <a:t>6 slides present the initial wireframe designs of the RADV tool highlighting the major pieces of functionality and user interaction.</a:t>
            </a:r>
          </a:p>
          <a:p>
            <a:r>
              <a:rPr lang="en-US" baseline="0" dirty="0" smtClean="0"/>
              <a:t>Not presented is the authentication step required by the user in order to access this tool.  Authentication and authorization of the user will be handled by existing well-defined protocols.</a:t>
            </a:r>
          </a:p>
          <a:p>
            <a:endParaRPr lang="en-US" baseline="0" dirty="0" smtClean="0"/>
          </a:p>
          <a:p>
            <a:r>
              <a:rPr lang="en-US" baseline="0" dirty="0" smtClean="0"/>
              <a:t>This wireframe shows how a user will lookup an existing patient.  Users will be able to search by name or patient ID.  A list of matching patients will be presented with additional patient data to assist in the selection of the correct patient.</a:t>
            </a:r>
          </a:p>
          <a:p>
            <a:endParaRPr lang="en-US" baseline="0" dirty="0" smtClean="0"/>
          </a:p>
          <a:p>
            <a:r>
              <a:rPr lang="en-US" baseline="0" dirty="0" smtClean="0"/>
              <a:t>Additional search options may be added such as gender, DOB and address.</a:t>
            </a:r>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39289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wireframe presents the user with a</a:t>
            </a:r>
            <a:r>
              <a:rPr lang="en-US" baseline="0" dirty="0" smtClean="0"/>
              <a:t> list of candidate </a:t>
            </a:r>
            <a:r>
              <a:rPr lang="en-US" dirty="0" smtClean="0"/>
              <a:t>Hierarchical Condition Categories (or</a:t>
            </a:r>
            <a:r>
              <a:rPr lang="en-US" baseline="0" dirty="0" smtClean="0"/>
              <a:t> HCCs) that may be applicable to the selected patient.  This view consists of </a:t>
            </a:r>
            <a:r>
              <a:rPr lang="en-US" dirty="0" smtClean="0"/>
              <a:t>4 main sections.</a:t>
            </a:r>
            <a:endParaRPr lang="en-US" baseline="0" dirty="0" smtClean="0"/>
          </a:p>
          <a:p>
            <a:endParaRPr lang="en-US" baseline="0" dirty="0" smtClean="0"/>
          </a:p>
          <a:p>
            <a:r>
              <a:rPr lang="en-US" baseline="0" dirty="0" smtClean="0"/>
              <a:t>The top section lists the patient name, Id, DOB and other pertinent identifying information.  This section also shows the patient’s current risk adjust score along with an indicator displaying the potential impact of available candidate HCCs.</a:t>
            </a:r>
          </a:p>
          <a:p>
            <a:endParaRPr lang="en-US" baseline="0" dirty="0" smtClean="0"/>
          </a:p>
          <a:p>
            <a:r>
              <a:rPr lang="en-US" baseline="0" dirty="0" smtClean="0"/>
              <a:t>The left pane lists the existing HCCs applied during the calendar year with the ability to view additional details of each.</a:t>
            </a:r>
          </a:p>
          <a:p>
            <a:endParaRPr lang="en-US" baseline="0" dirty="0" smtClean="0"/>
          </a:p>
          <a:p>
            <a:r>
              <a:rPr lang="en-US" baseline="0" dirty="0" smtClean="0"/>
              <a:t>The middle pane lists candidate HCCs. For each HCC listed the following three criteria must be met 1st) It must have been applied to the patient in a prior calendar year; 2nd) it has not been applied during the current calendar year; and 3rd) It has not been rejected during this calendar year.</a:t>
            </a:r>
          </a:p>
          <a:p>
            <a:endParaRPr lang="en-US" baseline="0" dirty="0" smtClean="0"/>
          </a:p>
          <a:p>
            <a:r>
              <a:rPr lang="en-US" baseline="0" dirty="0" smtClean="0"/>
              <a:t>The list of candidate HCCs will provide information such as the latest year it was applied and the risk adjustment score %.  Users will be able to Add, Reject each HCC or View its details with respect to the patient’s history.  They will also be able to filter candidate HCCs based on the number of years since it was last applied to the patient.</a:t>
            </a:r>
          </a:p>
          <a:p>
            <a:endParaRPr lang="en-US" baseline="0" dirty="0" smtClean="0"/>
          </a:p>
          <a:p>
            <a:r>
              <a:rPr lang="en-US" baseline="0" dirty="0" smtClean="0"/>
              <a:t>Finally, the right pane presents the user with the </a:t>
            </a:r>
            <a:r>
              <a:rPr lang="en-US" sz="1200" b="0" i="0" u="none" strike="noStrike" kern="1200" baseline="0" dirty="0" smtClean="0">
                <a:solidFill>
                  <a:schemeClr val="tx1"/>
                </a:solidFill>
                <a:latin typeface="+mn-lt"/>
                <a:ea typeface="+mn-ea"/>
                <a:cs typeface="+mn-cs"/>
              </a:rPr>
              <a:t>patients overall risk adjustment score and </a:t>
            </a:r>
            <a:r>
              <a:rPr lang="en-US" baseline="0" dirty="0" smtClean="0"/>
              <a:t>two charts showing the relative impact of each HCC on that score.  These charts will include the patient’s current HCCs and any selected Candidate HCCs allowing the user to immediately see the overall impact on the patient’s risk adjustment score</a:t>
            </a:r>
            <a:r>
              <a:rPr lang="en-US" sz="1200" b="0" i="0" u="none" strike="noStrike" kern="1200" baseline="0" dirty="0" smtClean="0">
                <a:solidFill>
                  <a:schemeClr val="tx1"/>
                </a:solidFill>
                <a:latin typeface="+mn-lt"/>
                <a:ea typeface="+mn-ea"/>
                <a:cs typeface="+mn-cs"/>
              </a:rPr>
              <a:t>.  These charts are covered in more detail on slide 10.</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6</a:t>
            </a:fld>
            <a:endParaRPr lang="en-US"/>
          </a:p>
        </p:txBody>
      </p:sp>
    </p:spTree>
    <p:extLst>
      <p:ext uri="{BB962C8B-B14F-4D97-AF65-F5344CB8AC3E}">
        <p14:creationId xmlns:p14="http://schemas.microsoft.com/office/powerpoint/2010/main" val="2687240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view link on either a</a:t>
            </a:r>
            <a:r>
              <a:rPr lang="en-US" baseline="0" dirty="0" smtClean="0"/>
              <a:t> current or candidate HCC will present the user with this page which lists the patient’s medical history related to the selected HCC.  This will include  the  verification status, physician who submitted the HCC, the date, notes and selected </a:t>
            </a:r>
            <a:r>
              <a:rPr lang="en-US" baseline="0" dirty="0" err="1" smtClean="0"/>
              <a:t>SnoMed</a:t>
            </a:r>
            <a:r>
              <a:rPr lang="en-US" baseline="0" dirty="0" smtClean="0"/>
              <a:t> codes.</a:t>
            </a:r>
          </a:p>
          <a:p>
            <a:endParaRPr lang="en-US" baseline="0" dirty="0" smtClean="0"/>
          </a:p>
          <a:p>
            <a:r>
              <a:rPr lang="en-US" baseline="0" dirty="0" smtClean="0"/>
              <a:t>As a convenience, if the HCC is considered a candidate then an “Add” button will be available.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42209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Add link on a </a:t>
            </a:r>
            <a:r>
              <a:rPr lang="en-US" baseline="0" dirty="0" smtClean="0"/>
              <a:t>candidate HCC will present the user with this form allowing them to select the verification status, applicable </a:t>
            </a:r>
            <a:r>
              <a:rPr lang="en-US" baseline="0" dirty="0" err="1" smtClean="0"/>
              <a:t>SnoMed</a:t>
            </a:r>
            <a:r>
              <a:rPr lang="en-US" baseline="0" dirty="0" smtClean="0"/>
              <a:t> codes and provide relevant notes.</a:t>
            </a:r>
          </a:p>
          <a:p>
            <a:endParaRPr lang="en-US" baseline="0" dirty="0" smtClean="0"/>
          </a:p>
          <a:p>
            <a:r>
              <a:rPr lang="en-US" baseline="0" dirty="0" smtClean="0"/>
              <a:t>Clicking the Add button will add this HCC to the patients record in the FHIR database.</a:t>
            </a:r>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113109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Reject link on a </a:t>
            </a:r>
            <a:r>
              <a:rPr lang="en-US" baseline="0" dirty="0" smtClean="0"/>
              <a:t>candidate HCC will present the user with this form allowing them to select the relevant verification status, applicable </a:t>
            </a:r>
            <a:r>
              <a:rPr lang="en-US" baseline="0" dirty="0" err="1" smtClean="0"/>
              <a:t>SnoMed</a:t>
            </a:r>
            <a:r>
              <a:rPr lang="en-US" baseline="0" dirty="0" smtClean="0"/>
              <a:t> codes and enter relevant notes regarding the rejection of this HCC.</a:t>
            </a:r>
          </a:p>
          <a:p>
            <a:endParaRPr lang="en-US" baseline="0" dirty="0" smtClean="0"/>
          </a:p>
          <a:p>
            <a:r>
              <a:rPr lang="en-US" baseline="0" dirty="0" smtClean="0"/>
              <a:t>Clicking the Reject button will add this HCC to the patients record in the FHIR database as a rejected HCC and will exclude it from the list of candidate HCCs for the remainder of the calendar year.</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324657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3/13/2016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3/13/2016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3/13/2016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3/13/2016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3/13/2016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audio" Target="../media/media10.m4a"/><Relationship Id="rId7" Type="http://schemas.openxmlformats.org/officeDocument/2006/relationships/image" Target="../media/image14.emf"/><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13.emf"/><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http://allhealthcare.monster.com/training/articles/1822-5-steps-to-becoming-a-medical-assistant" TargetMode="External"/><Relationship Id="rId3" Type="http://schemas.openxmlformats.org/officeDocument/2006/relationships/hyperlink" Target="https://www.hl7.org/fhir/" TargetMode="External"/><Relationship Id="rId7" Type="http://schemas.openxmlformats.org/officeDocument/2006/relationships/hyperlink" Target="http://www.libertynursingagency.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compressionprosmarketing.com/blogs/decompression-pros/16891112-how-to-ask-for-referrals-from-medical-doctors" TargetMode="External"/><Relationship Id="rId5" Type="http://schemas.openxmlformats.org/officeDocument/2006/relationships/hyperlink" Target="https://cloud.google.com/appengine" TargetMode="External"/><Relationship Id="rId4" Type="http://schemas.openxmlformats.org/officeDocument/2006/relationships/hyperlink" Target="https://www.python.org/" TargetMode="External"/><Relationship Id="rId9" Type="http://schemas.openxmlformats.org/officeDocument/2006/relationships/hyperlink" Target="http://greenfieldcc.3dcartstores.com/Medical-Coding-and-Billing_p_1058.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372600" y="49911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mc:Choice xmlns:p14="http://schemas.microsoft.com/office/powerpoint/2010/main" Requires="p14">
      <p:transition p14:dur="250" advTm="10873"/>
    </mc:Choice>
    <mc:Fallback>
      <p:transition advTm="10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stretch>
            <a:fillRect/>
          </a:stretch>
        </p:blipFill>
        <p:spPr>
          <a:xfrm>
            <a:off x="685800" y="839889"/>
            <a:ext cx="7772400" cy="1408011"/>
          </a:xfrm>
          <a:prstGeom prst="rect">
            <a:avLst/>
          </a:prstGeom>
        </p:spPr>
      </p:pic>
      <p:pic>
        <p:nvPicPr>
          <p:cNvPr id="5" name="Picture 4"/>
          <p:cNvPicPr>
            <a:picLocks noChangeAspect="1"/>
          </p:cNvPicPr>
          <p:nvPr/>
        </p:nvPicPr>
        <p:blipFill>
          <a:blip r:embed="rId7"/>
          <a:stretch>
            <a:fillRect/>
          </a:stretch>
        </p:blipFill>
        <p:spPr>
          <a:xfrm>
            <a:off x="685800" y="2247900"/>
            <a:ext cx="7772400" cy="1734257"/>
          </a:xfrm>
          <a:prstGeom prst="rect">
            <a:avLst/>
          </a:prstGeom>
        </p:spPr>
      </p:pic>
      <p:pic>
        <p:nvPicPr>
          <p:cNvPr id="6" name="Picture 5"/>
          <p:cNvPicPr>
            <a:picLocks noChangeAspect="1"/>
          </p:cNvPicPr>
          <p:nvPr/>
        </p:nvPicPr>
        <p:blipFill>
          <a:blip r:embed="rId8"/>
          <a:stretch>
            <a:fillRect/>
          </a:stretch>
        </p:blipFill>
        <p:spPr>
          <a:xfrm>
            <a:off x="685800" y="4000500"/>
            <a:ext cx="7772400" cy="1545378"/>
          </a:xfrm>
          <a:prstGeom prst="rect">
            <a:avLst/>
          </a:prstGeom>
        </p:spPr>
      </p:pic>
      <p:sp>
        <p:nvSpPr>
          <p:cNvPr id="8" name="Title 1"/>
          <p:cNvSpPr>
            <a:spLocks noGrp="1"/>
          </p:cNvSpPr>
          <p:nvPr>
            <p:ph type="title"/>
          </p:nvPr>
        </p:nvSpPr>
        <p:spPr>
          <a:xfrm>
            <a:off x="762000" y="190500"/>
            <a:ext cx="7772400" cy="631046"/>
          </a:xfrm>
        </p:spPr>
        <p:txBody>
          <a:bodyPr>
            <a:normAutofit fontScale="90000"/>
          </a:bodyPr>
          <a:lstStyle/>
          <a:p>
            <a:r>
              <a:rPr lang="en-US" dirty="0" smtClean="0"/>
              <a:t>Data Analysis – Charts &amp; Graphs</a:t>
            </a:r>
            <a:endParaRPr lang="en-US" dirty="0"/>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4953000"/>
            <a:ext cx="609600" cy="609600"/>
          </a:xfrm>
          <a:prstGeom prst="rect">
            <a:avLst/>
          </a:prstGeom>
        </p:spPr>
      </p:pic>
    </p:spTree>
    <p:custDataLst>
      <p:tags r:id="rId1"/>
    </p:custDataLst>
    <p:extLst>
      <p:ext uri="{BB962C8B-B14F-4D97-AF65-F5344CB8AC3E}">
        <p14:creationId xmlns:p14="http://schemas.microsoft.com/office/powerpoint/2010/main" val="1604787868"/>
      </p:ext>
    </p:extLst>
  </p:cSld>
  <p:clrMapOvr>
    <a:masterClrMapping/>
  </p:clrMapOvr>
  <mc:AlternateContent xmlns:mc="http://schemas.openxmlformats.org/markup-compatibility/2006">
    <mc:Choice xmlns:p14="http://schemas.microsoft.com/office/powerpoint/2010/main" Requires="p14">
      <p:transition p14:dur="250" advTm="38401"/>
    </mc:Choice>
    <mc:Fallback>
      <p:transition advTm="38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655413"/>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graphicFrame>
        <p:nvGraphicFramePr>
          <p:cNvPr id="6" name="Chart 5"/>
          <p:cNvGraphicFramePr>
            <a:graphicFrameLocks/>
          </p:cNvGraphicFramePr>
          <p:nvPr>
            <p:extLst>
              <p:ext uri="{D42A27DB-BD31-4B8C-83A1-F6EECF244321}">
                <p14:modId xmlns:p14="http://schemas.microsoft.com/office/powerpoint/2010/main" val="339660164"/>
              </p:ext>
            </p:extLst>
          </p:nvPr>
        </p:nvGraphicFramePr>
        <p:xfrm>
          <a:off x="430530" y="647700"/>
          <a:ext cx="8282940" cy="3886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mc:Choice xmlns:p14="http://schemas.microsoft.com/office/powerpoint/2010/main" Requires="p14">
      <p:transition p14:dur="250" advTm="44609"/>
    </mc:Choice>
    <mc:Fallback>
      <p:transition advTm="44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How to ensure doctor </a:t>
            </a:r>
            <a:r>
              <a:rPr lang="en-US" dirty="0" smtClean="0"/>
              <a:t>confirms or rejects </a:t>
            </a:r>
            <a:r>
              <a:rPr lang="en-US" dirty="0"/>
              <a:t>candidate </a:t>
            </a:r>
            <a:r>
              <a:rPr lang="en-US" dirty="0" smtClean="0"/>
              <a:t>HCCs</a:t>
            </a:r>
          </a:p>
          <a:p>
            <a:pPr marL="0" indent="0">
              <a:buNone/>
            </a:pPr>
            <a:endParaRPr lang="en-US" dirty="0" smtClean="0"/>
          </a:p>
          <a:p>
            <a:r>
              <a:rPr lang="en-US" dirty="0" smtClean="0"/>
              <a:t>Data Visualizations:</a:t>
            </a:r>
          </a:p>
          <a:p>
            <a:pPr lvl="1"/>
            <a:r>
              <a:rPr lang="en-US" dirty="0" smtClean="0"/>
              <a:t>Enough to impact but not overwhelm the user.</a:t>
            </a:r>
          </a:p>
          <a:p>
            <a:pPr lvl="1"/>
            <a:r>
              <a:rPr lang="en-US" dirty="0" smtClean="0"/>
              <a:t>Making charts informative</a:t>
            </a:r>
            <a:r>
              <a:rPr lang="en-US" dirty="0"/>
              <a:t> </a:t>
            </a:r>
            <a:r>
              <a:rPr lang="en-US" dirty="0" smtClean="0"/>
              <a:t>and dynamic.</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604787868"/>
      </p:ext>
    </p:extLst>
  </p:cSld>
  <p:clrMapOvr>
    <a:masterClrMapping/>
  </p:clrMapOvr>
  <mc:AlternateContent xmlns:mc="http://schemas.openxmlformats.org/markup-compatibility/2006">
    <mc:Choice xmlns:p14="http://schemas.microsoft.com/office/powerpoint/2010/main" Requires="p14">
      <p:transition p14:dur="250" advTm="16636"/>
    </mc:Choice>
    <mc:Fallback>
      <p:transition advTm="16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lstStyle/>
          <a:p>
            <a:r>
              <a:rPr lang="en-US" sz="3600" dirty="0" smtClean="0"/>
              <a:t>References</a:t>
            </a:r>
            <a:endParaRPr lang="en-US" dirty="0"/>
          </a:p>
        </p:txBody>
      </p:sp>
      <p:sp>
        <p:nvSpPr>
          <p:cNvPr id="3" name="Content Placeholder 2"/>
          <p:cNvSpPr>
            <a:spLocks noGrp="1"/>
          </p:cNvSpPr>
          <p:nvPr>
            <p:ph sz="quarter" idx="1"/>
          </p:nvPr>
        </p:nvSpPr>
        <p:spPr/>
        <p:txBody>
          <a:bodyPr>
            <a:normAutofit/>
          </a:bodyPr>
          <a:lstStyle/>
          <a:p>
            <a:r>
              <a:rPr lang="en-US" sz="1800" dirty="0"/>
              <a:t>Slide 3 Image from:</a:t>
            </a:r>
          </a:p>
          <a:p>
            <a:pPr lvl="1"/>
            <a:r>
              <a:rPr lang="en-US" sz="1600" dirty="0">
                <a:hlinkClick r:id="rId3"/>
              </a:rPr>
              <a:t>https://www.hl7.org/fhir/</a:t>
            </a:r>
            <a:endParaRPr lang="en-US" sz="1600" dirty="0"/>
          </a:p>
          <a:p>
            <a:pPr lvl="1"/>
            <a:r>
              <a:rPr lang="en-US" sz="1600" dirty="0">
                <a:hlinkClick r:id="rId4"/>
              </a:rPr>
              <a:t>https://www.python.org/</a:t>
            </a:r>
            <a:endParaRPr lang="en-US" sz="1600" dirty="0"/>
          </a:p>
          <a:p>
            <a:pPr lvl="1"/>
            <a:r>
              <a:rPr lang="en-US" sz="1600" dirty="0">
                <a:hlinkClick r:id="rId5"/>
              </a:rPr>
              <a:t>https://</a:t>
            </a:r>
            <a:r>
              <a:rPr lang="en-US" sz="1600" dirty="0" smtClean="0">
                <a:hlinkClick r:id="rId5"/>
              </a:rPr>
              <a:t>cloud.google.com/appengine</a:t>
            </a:r>
            <a:endParaRPr lang="en-US" sz="1600" dirty="0" smtClean="0"/>
          </a:p>
          <a:p>
            <a:r>
              <a:rPr lang="en-US" sz="1800" dirty="0" smtClean="0"/>
              <a:t>Slide 4 </a:t>
            </a:r>
            <a:r>
              <a:rPr lang="en-US" sz="1800" dirty="0"/>
              <a:t>images </a:t>
            </a:r>
            <a:r>
              <a:rPr lang="en-US" sz="1800" dirty="0" smtClean="0"/>
              <a:t>from</a:t>
            </a:r>
            <a:r>
              <a:rPr lang="en-US" sz="1800" dirty="0"/>
              <a:t>: </a:t>
            </a:r>
          </a:p>
          <a:p>
            <a:pPr lvl="1"/>
            <a:r>
              <a:rPr lang="en-US" sz="1600" dirty="0">
                <a:hlinkClick r:id="rId6"/>
              </a:rPr>
              <a:t>http://decompressionprosmarketing.com/blogs/decompression-pros/16891112-how-to-ask-for-referrals-from-medical-doctors</a:t>
            </a:r>
            <a:endParaRPr lang="en-US" sz="1600" dirty="0"/>
          </a:p>
          <a:p>
            <a:pPr lvl="1"/>
            <a:r>
              <a:rPr lang="en-US" sz="1600" dirty="0">
                <a:hlinkClick r:id="rId7"/>
              </a:rPr>
              <a:t>http://www.libertynursingagency.com/</a:t>
            </a:r>
            <a:endParaRPr lang="en-US" sz="1600" dirty="0"/>
          </a:p>
          <a:p>
            <a:pPr lvl="1"/>
            <a:r>
              <a:rPr lang="en-US" sz="1600" dirty="0">
                <a:hlinkClick r:id="rId8"/>
              </a:rPr>
              <a:t>http://allhealthcare.monster.com/training/articles/1822-5-steps-to-becoming-a-medical-assistant</a:t>
            </a:r>
            <a:endParaRPr lang="en-US" sz="1600" dirty="0"/>
          </a:p>
          <a:p>
            <a:pPr lvl="1"/>
            <a:r>
              <a:rPr lang="en-US" sz="1600" dirty="0">
                <a:hlinkClick r:id="rId9"/>
              </a:rPr>
              <a:t>http://greenfieldcc.3dcartstores.com/Medical-Coding-and-Billing_p_1058.html</a:t>
            </a:r>
            <a:endParaRPr lang="en-US" sz="1600" dirty="0"/>
          </a:p>
          <a:p>
            <a:pPr lvl="1"/>
            <a:endParaRPr lang="en-US" sz="1600" dirty="0"/>
          </a:p>
          <a:p>
            <a:endParaRPr lang="en-US" dirty="0"/>
          </a:p>
        </p:txBody>
      </p:sp>
    </p:spTree>
    <p:extLst>
      <p:ext uri="{BB962C8B-B14F-4D97-AF65-F5344CB8AC3E}">
        <p14:creationId xmlns:p14="http://schemas.microsoft.com/office/powerpoint/2010/main" val="2216108734"/>
      </p:ext>
    </p:ext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114300"/>
            <a:ext cx="6781800" cy="5395334"/>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899684"/>
            <a:ext cx="609600" cy="609600"/>
          </a:xfrm>
          <a:prstGeom prst="rect">
            <a:avLst/>
          </a:prstGeom>
        </p:spPr>
      </p:pic>
    </p:spTree>
    <p:extLst>
      <p:ext uri="{BB962C8B-B14F-4D97-AF65-F5344CB8AC3E}">
        <p14:creationId xmlns:p14="http://schemas.microsoft.com/office/powerpoint/2010/main" val="803582593"/>
      </p:ext>
    </p:extLst>
  </p:cSld>
  <p:clrMapOvr>
    <a:masterClrMapping/>
  </p:clrMapOvr>
  <mc:AlternateContent xmlns:mc="http://schemas.openxmlformats.org/markup-compatibility/2006">
    <mc:Choice xmlns:p14="http://schemas.microsoft.com/office/powerpoint/2010/main" Requires="p14">
      <p:transition p14:dur="250" advTm="56674"/>
    </mc:Choice>
    <mc:Fallback>
      <p:transition advTm="56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400840"/>
            <a:ext cx="373966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Tier</a:t>
            </a:r>
          </a:p>
          <a:p>
            <a:pPr marL="742950" lvl="1" indent="-285750">
              <a:buFont typeface="Arial" panose="020B0604020202020204" pitchFamily="34" charset="0"/>
              <a:buChar char="•"/>
            </a:pPr>
            <a:r>
              <a:rPr lang="en-US" dirty="0" err="1"/>
              <a:t>GaTech</a:t>
            </a:r>
            <a:r>
              <a:rPr lang="en-US" dirty="0"/>
              <a:t> FHIR Server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Tier</a:t>
            </a:r>
          </a:p>
          <a:p>
            <a:pPr marL="742950" lvl="1" indent="-285750">
              <a:buFont typeface="Arial" panose="020B0604020202020204" pitchFamily="34" charset="0"/>
              <a:buChar char="•"/>
            </a:pPr>
            <a:r>
              <a:rPr lang="en-US" dirty="0"/>
              <a:t>Python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Presentation Tier</a:t>
            </a:r>
          </a:p>
          <a:p>
            <a:pPr marL="742950" lvl="1" indent="-285750">
              <a:buFont typeface="Arial" panose="020B0604020202020204" pitchFamily="34" charset="0"/>
              <a:buChar char="•"/>
            </a:pPr>
            <a:r>
              <a:rPr lang="en-US" dirty="0"/>
              <a:t>Google App Engine</a:t>
            </a:r>
          </a:p>
          <a:p>
            <a:pPr marL="742950" lvl="1" indent="-285750">
              <a:buFont typeface="Arial" panose="020B0604020202020204" pitchFamily="34" charset="0"/>
              <a:buChar char="•"/>
            </a:pPr>
            <a:r>
              <a:rPr lang="en-US" dirty="0"/>
              <a:t>HTML5</a:t>
            </a:r>
          </a:p>
          <a:p>
            <a:pPr marL="742950" lvl="1" indent="-285750">
              <a:buFont typeface="Arial" panose="020B0604020202020204" pitchFamily="34" charset="0"/>
              <a:buChar char="•"/>
            </a:pPr>
            <a:r>
              <a:rPr lang="en-US" dirty="0"/>
              <a:t>CSS</a:t>
            </a:r>
          </a:p>
          <a:p>
            <a:pPr marL="742950" lvl="1" indent="-285750">
              <a:buFont typeface="Arial" panose="020B0604020202020204" pitchFamily="34" charset="0"/>
              <a:buChar char="•"/>
            </a:pPr>
            <a:r>
              <a:rPr lang="en-US" dirty="0"/>
              <a:t>JavaScript</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3729" y="1400839"/>
            <a:ext cx="16859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729" y="2400300"/>
            <a:ext cx="2209799" cy="67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1450" y="3449093"/>
            <a:ext cx="4705350" cy="746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Implementation Tools &amp; Languages</a:t>
            </a:r>
            <a:endParaRPr lang="en-US" sz="36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525000" y="4914900"/>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mc:Choice xmlns:p14="http://schemas.microsoft.com/office/powerpoint/2010/main" Requires="p14">
      <p:transition p14:dur="250" advTm="30565"/>
    </mc:Choice>
    <mc:Fallback>
      <p:transition advTm="30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14300"/>
            <a:ext cx="7199419" cy="5418712"/>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767505757"/>
      </p:ext>
    </p:extLst>
  </p:cSld>
  <p:clrMapOvr>
    <a:masterClrMapping/>
  </p:clrMapOvr>
  <mc:AlternateContent xmlns:mc="http://schemas.openxmlformats.org/markup-compatibility/2006">
    <mc:Choice xmlns:p14="http://schemas.microsoft.com/office/powerpoint/2010/main" Requires="p14">
      <p:transition p14:dur="250" advTm="46683"/>
    </mc:Choice>
    <mc:Fallback>
      <p:transition advTm="46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9"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Patient Lookup</a:t>
            </a:r>
            <a:endParaRPr lang="en-US" sz="2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8200" y="4969164"/>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mc:Choice xmlns:p14="http://schemas.microsoft.com/office/powerpoint/2010/main" Requires="p14">
      <p:transition p14:dur="250" advTm="37737"/>
    </mc:Choice>
    <mc:Fallback>
      <p:transition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6" name="Title 1"/>
          <p:cNvSpPr>
            <a:spLocks noGrp="1"/>
          </p:cNvSpPr>
          <p:nvPr>
            <p:ph type="title"/>
          </p:nvPr>
        </p:nvSpPr>
        <p:spPr>
          <a:xfrm>
            <a:off x="457200" y="190500"/>
            <a:ext cx="5029200" cy="533400"/>
          </a:xfrm>
          <a:solidFill>
            <a:schemeClr val="bg1"/>
          </a:solidFill>
        </p:spPr>
        <p:txBody>
          <a:bodyPr>
            <a:noAutofit/>
          </a:bodyPr>
          <a:lstStyle/>
          <a:p>
            <a:r>
              <a:rPr lang="en-US" sz="3200" dirty="0" smtClean="0"/>
              <a:t>Wireframes</a:t>
            </a:r>
            <a:r>
              <a:rPr lang="en-US" sz="2800" dirty="0" smtClean="0"/>
              <a:t> – Candidate HCCs</a:t>
            </a:r>
            <a:endParaRPr lang="en-US" sz="28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110889011"/>
      </p:ext>
    </p:extLst>
  </p:cSld>
  <p:clrMapOvr>
    <a:masterClrMapping/>
  </p:clrMapOvr>
  <mc:AlternateContent xmlns:mc="http://schemas.openxmlformats.org/markup-compatibility/2006">
    <mc:Choice xmlns:p14="http://schemas.microsoft.com/office/powerpoint/2010/main" Requires="p14">
      <p:transition p14:dur="250" advTm="109531"/>
    </mc:Choice>
    <mc:Fallback>
      <p:transition advTm="109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Viewing HCCs</a:t>
            </a:r>
            <a:endParaRPr lang="en-US" sz="28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110889011"/>
      </p:ext>
    </p:extLst>
  </p:cSld>
  <p:clrMapOvr>
    <a:masterClrMapping/>
  </p:clrMapOvr>
  <mc:AlternateContent xmlns:mc="http://schemas.openxmlformats.org/markup-compatibility/2006">
    <mc:Choice xmlns:p14="http://schemas.microsoft.com/office/powerpoint/2010/main" Requires="p14">
      <p:transition p14:dur="250" advTm="24042"/>
    </mc:Choice>
    <mc:Fallback>
      <p:transition advTm="2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8974" y="571500"/>
            <a:ext cx="6483426" cy="5029200"/>
          </a:xfrm>
          <a:prstGeom prst="rect">
            <a:avLst/>
          </a:prstGeom>
        </p:spPr>
      </p:pic>
      <p:sp>
        <p:nvSpPr>
          <p:cNvPr id="6"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Adding an HCC</a:t>
            </a:r>
            <a:endParaRPr lang="en-US" sz="28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3061480533"/>
      </p:ext>
    </p:extLst>
  </p:cSld>
  <p:clrMapOvr>
    <a:masterClrMapping/>
  </p:clrMapOvr>
  <mc:AlternateContent xmlns:mc="http://schemas.openxmlformats.org/markup-compatibility/2006">
    <mc:Choice xmlns:p14="http://schemas.microsoft.com/office/powerpoint/2010/main" Requires="p14">
      <p:transition p14:dur="250" advTm="18144"/>
    </mc:Choice>
    <mc:Fallback>
      <p:transition advTm="1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92117"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Rejecting an HCC</a:t>
            </a:r>
            <a:endParaRPr lang="en-US" sz="28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4159545786"/>
      </p:ext>
    </p:extLst>
  </p:cSld>
  <p:clrMapOvr>
    <a:masterClrMapping/>
  </p:clrMapOvr>
  <mc:AlternateContent xmlns:mc="http://schemas.openxmlformats.org/markup-compatibility/2006">
    <mc:Choice xmlns:p14="http://schemas.microsoft.com/office/powerpoint/2010/main" Requires="p14">
      <p:transition p14:dur="250" advTm="27828"/>
    </mc:Choice>
    <mc:Fallback>
      <p:transition advTm="27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9|14.6|8.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613</TotalTime>
  <Words>1343</Words>
  <Application>Microsoft Office PowerPoint</Application>
  <PresentationFormat>On-screen Show (16:10)</PresentationFormat>
  <Paragraphs>110</Paragraphs>
  <Slides>13</Slides>
  <Notes>13</Notes>
  <HiddenSlides>0</HiddenSlides>
  <MMClips>12</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Equity</vt:lpstr>
      <vt:lpstr>RADV Risk Adjustment Data Validation Tool</vt:lpstr>
      <vt:lpstr>PowerPoint Presentation</vt:lpstr>
      <vt:lpstr>PowerPoint Presentation</vt:lpstr>
      <vt:lpstr>PowerPoint Presentation</vt:lpstr>
      <vt:lpstr>Wireframes – Patient Lookup</vt:lpstr>
      <vt:lpstr>Wireframes – Candidate HCCs</vt:lpstr>
      <vt:lpstr>Wireframes – Viewing HCCs</vt:lpstr>
      <vt:lpstr>Wireframes – Adding an HCC</vt:lpstr>
      <vt:lpstr>Wireframes – Rejecting an HCC</vt:lpstr>
      <vt:lpstr>Data Analysis – Charts &amp; Graphs</vt:lpstr>
      <vt:lpstr>PowerPoint Presentation</vt:lpstr>
      <vt:lpstr>PowerPoint Presentation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Tala M. Suidan</cp:lastModifiedBy>
  <cp:revision>67</cp:revision>
  <cp:lastPrinted>2016-03-11T03:19:21Z</cp:lastPrinted>
  <dcterms:created xsi:type="dcterms:W3CDTF">2016-03-03T13:39:38Z</dcterms:created>
  <dcterms:modified xsi:type="dcterms:W3CDTF">2016-03-13T20:57:14Z</dcterms:modified>
</cp:coreProperties>
</file>